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38"/>
  </p:notesMasterIdLst>
  <p:sldIdLst>
    <p:sldId id="256" r:id="rId3"/>
    <p:sldId id="257" r:id="rId4"/>
    <p:sldId id="258" r:id="rId5"/>
    <p:sldId id="289" r:id="rId6"/>
    <p:sldId id="290" r:id="rId7"/>
    <p:sldId id="291" r:id="rId8"/>
    <p:sldId id="260" r:id="rId9"/>
    <p:sldId id="292" r:id="rId10"/>
    <p:sldId id="259" r:id="rId11"/>
    <p:sldId id="264" r:id="rId12"/>
    <p:sldId id="261" r:id="rId13"/>
    <p:sldId id="262" r:id="rId14"/>
    <p:sldId id="263" r:id="rId15"/>
    <p:sldId id="265" r:id="rId16"/>
    <p:sldId id="269" r:id="rId17"/>
    <p:sldId id="267" r:id="rId18"/>
    <p:sldId id="266" r:id="rId19"/>
    <p:sldId id="285" r:id="rId20"/>
    <p:sldId id="268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2" r:id="rId33"/>
    <p:sldId id="283" r:id="rId34"/>
    <p:sldId id="284" r:id="rId35"/>
    <p:sldId id="286" r:id="rId36"/>
    <p:sldId id="287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134EC37-E262-EE45-BA1D-49CCD2A7D8C1}">
          <p14:sldIdLst>
            <p14:sldId id="256"/>
            <p14:sldId id="257"/>
            <p14:sldId id="258"/>
            <p14:sldId id="289"/>
            <p14:sldId id="290"/>
            <p14:sldId id="291"/>
            <p14:sldId id="260"/>
            <p14:sldId id="292"/>
          </p14:sldIdLst>
        </p14:section>
        <p14:section name="Real World Scenario" id="{BCEC9E86-32F4-CC4B-A61B-6B3684D36F44}">
          <p14:sldIdLst>
            <p14:sldId id="259"/>
          </p14:sldIdLst>
        </p14:section>
        <p14:section name="1. Get Procedure Costs" id="{5820125D-7A50-3243-9C82-5381149B3E5A}">
          <p14:sldIdLst>
            <p14:sldId id="264"/>
            <p14:sldId id="261"/>
            <p14:sldId id="262"/>
            <p14:sldId id="263"/>
            <p14:sldId id="265"/>
            <p14:sldId id="269"/>
            <p14:sldId id="267"/>
            <p14:sldId id="266"/>
            <p14:sldId id="285"/>
            <p14:sldId id="268"/>
            <p14:sldId id="270"/>
          </p14:sldIdLst>
        </p14:section>
        <p14:section name="2. Get Facility Information" id="{ABFC40F9-30A5-224F-9211-473642426C18}">
          <p14:sldIdLst>
            <p14:sldId id="271"/>
            <p14:sldId id="272"/>
            <p14:sldId id="273"/>
            <p14:sldId id="274"/>
          </p14:sldIdLst>
        </p14:section>
        <p14:section name="3. Get additional external data" id="{30426E33-7E0A-E347-9F40-5990D994FDAA}">
          <p14:sldIdLst>
            <p14:sldId id="275"/>
            <p14:sldId id="276"/>
            <p14:sldId id="277"/>
            <p14:sldId id="278"/>
            <p14:sldId id="279"/>
          </p14:sldIdLst>
        </p14:section>
        <p14:section name="4. Review Correlations in Data" id="{D8CB13CF-FC43-5642-AD67-C2A807A51E5A}">
          <p14:sldIdLst>
            <p14:sldId id="280"/>
            <p14:sldId id="282"/>
            <p14:sldId id="283"/>
            <p14:sldId id="284"/>
          </p14:sldIdLst>
        </p14:section>
        <p14:section name="Closing" id="{11C075E3-3F96-394D-94F6-AE1C4A85AAF9}">
          <p14:sldIdLst>
            <p14:sldId id="286"/>
          </p14:sldIdLst>
        </p14:section>
        <p14:section name="Review of Topics" id="{37D09378-C119-2B48-82D5-B9FFCAB06438}">
          <p14:sldIdLst>
            <p14:sldId id="28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5858"/>
    <a:srgbClr val="969696"/>
    <a:srgbClr val="E7CA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33"/>
    <p:restoredTop sz="86402"/>
  </p:normalViewPr>
  <p:slideViewPr>
    <p:cSldViewPr snapToGrid="0" snapToObjects="1">
      <p:cViewPr>
        <p:scale>
          <a:sx n="138" d="100"/>
          <a:sy n="138" d="100"/>
        </p:scale>
        <p:origin x="288" y="256"/>
      </p:cViewPr>
      <p:guideLst/>
    </p:cSldViewPr>
  </p:slideViewPr>
  <p:outlineViewPr>
    <p:cViewPr>
      <p:scale>
        <a:sx n="33" d="100"/>
        <a:sy n="33" d="100"/>
      </p:scale>
      <p:origin x="0" y="-223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tiff>
</file>

<file path=ppt/media/image3.tiff>
</file>

<file path=ppt/media/image4.tiff>
</file>

<file path=ppt/media/image5.png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2D7303-442D-CD49-8586-6ED06D7DE9B8}" type="datetimeFigureOut">
              <a:rPr lang="en-US" smtClean="0"/>
              <a:t>10/1/17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DAB4EA-DA14-CE47-B117-51B25EB5F9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260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690C0-04BD-F34F-9F13-7928A4CA3EC5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082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0EFCD-7E34-5244-9D58-A11961756A65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165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8F67-8750-3346-B6C0-6BA2E3C3CEDC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605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690C0-04BD-F34F-9F13-7928A4CA3EC5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8FEE-171D-5B4C-93B1-93A875D76B42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19D85-E077-2C46-8AB4-26A2A37B1928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4537" y="1825625"/>
            <a:ext cx="5685263" cy="435133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7150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8CC71-62F5-254D-B023-E3578B9EDD24}" type="datetime1">
              <a:rPr lang="en-US" smtClean="0"/>
              <a:t>10/1/17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7701-9F5A-4045-B490-56BCA603A329}" type="datetime1">
              <a:rPr lang="en-US" smtClean="0"/>
              <a:t>10/1/17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DD0B2-FF9C-534A-865F-849E3DCD14BD}" type="datetime1">
              <a:rPr lang="en-US" smtClean="0"/>
              <a:t>10/1/17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BD953-E51E-3E43-8098-0FFF3F9C4666}" type="datetime1">
              <a:rPr lang="en-US" smtClean="0"/>
              <a:t>10/1/17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6F873-42BC-C348-BC9A-ADD713171AE8}" type="datetime1">
              <a:rPr lang="en-US" smtClean="0"/>
              <a:t>10/1/17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8FEE-171D-5B4C-93B1-93A875D76B42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7338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2F82C-2664-4949-B749-5BD1E444F73F}" type="datetime1">
              <a:rPr lang="en-US" smtClean="0"/>
              <a:t>10/1/17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0EFCD-7E34-5244-9D58-A11961756A65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8F67-8750-3346-B6C0-6BA2E3C3CEDC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19D85-E077-2C46-8AB4-26A2A37B1928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52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4537" y="1825625"/>
            <a:ext cx="5685263" cy="435133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7150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8CC71-62F5-254D-B023-E3578B9EDD24}" type="datetime1">
              <a:rPr lang="en-US" smtClean="0"/>
              <a:t>10/1/17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77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7701-9F5A-4045-B490-56BCA603A329}" type="datetime1">
              <a:rPr lang="en-US" smtClean="0"/>
              <a:t>10/1/17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802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DD0B2-FF9C-534A-865F-849E3DCD14BD}" type="datetime1">
              <a:rPr lang="en-US" smtClean="0"/>
              <a:t>10/1/17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282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BD953-E51E-3E43-8098-0FFF3F9C4666}" type="datetime1">
              <a:rPr lang="en-US" smtClean="0"/>
              <a:t>10/1/17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608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6F873-42BC-C348-BC9A-ADD713171AE8}" type="datetime1">
              <a:rPr lang="en-US" smtClean="0"/>
              <a:t>10/1/17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873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2F82C-2664-4949-B749-5BD1E444F73F}" type="datetime1">
              <a:rPr lang="en-US" smtClean="0"/>
              <a:t>10/1/17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58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microsoft.com/office/2007/relationships/hdphoto" Target="../media/hdphoto1.wdp"/><Relationship Id="rId15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1.png"/><Relationship Id="rId14" Type="http://schemas.microsoft.com/office/2007/relationships/hdphoto" Target="../media/hdphoto1.wdp"/><Relationship Id="rId15" Type="http://schemas.openxmlformats.org/officeDocument/2006/relationships/image" Target="../media/image2.tiff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230188"/>
            <a:ext cx="12192000" cy="509461"/>
          </a:xfrm>
          <a:prstGeom prst="rect">
            <a:avLst/>
          </a:prstGeom>
          <a:solidFill>
            <a:srgbClr val="E7CA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 smtClean="0">
                <a:latin typeface="+mj-lt"/>
              </a:rPr>
              <a:t>Python Quick Camp </a:t>
            </a:r>
            <a:r>
              <a:rPr lang="mr-IN" dirty="0" smtClean="0">
                <a:latin typeface="+mj-lt"/>
              </a:rPr>
              <a:t>–</a:t>
            </a:r>
            <a:r>
              <a:rPr lang="en-US" dirty="0" smtClean="0">
                <a:latin typeface="+mj-lt"/>
              </a:rPr>
              <a:t> October 2017</a:t>
            </a:r>
            <a:endParaRPr lang="en-US" dirty="0">
              <a:latin typeface="+mj-lt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4537" y="919036"/>
            <a:ext cx="11552663" cy="7716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537" y="1825625"/>
            <a:ext cx="1155266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Click to edit Master text styles</a:t>
            </a:r>
          </a:p>
          <a:p>
            <a:pPr lvl="1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Second level</a:t>
            </a:r>
          </a:p>
          <a:p>
            <a:pPr lvl="2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Third level</a:t>
            </a:r>
          </a:p>
          <a:p>
            <a:pPr lvl="3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Fourth level</a:t>
            </a:r>
          </a:p>
          <a:p>
            <a:pPr lvl="4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3926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585858"/>
                </a:solidFill>
              </a:defRPr>
            </a:lvl1pPr>
          </a:lstStyle>
          <a:p>
            <a:fld id="{89D0A70F-A61D-0640-A1E5-B090C0F124B3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4537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585858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44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585858"/>
                </a:solidFill>
              </a:defRPr>
            </a:lvl1pPr>
          </a:lstStyle>
          <a:p>
            <a:fld id="{721E7CEC-74A5-0048-9106-4C537A0603F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entagon 8"/>
          <p:cNvSpPr/>
          <p:nvPr userDrawn="1"/>
        </p:nvSpPr>
        <p:spPr>
          <a:xfrm>
            <a:off x="-1" y="147383"/>
            <a:ext cx="1839951" cy="636715"/>
          </a:xfrm>
          <a:prstGeom prst="homePlate">
            <a:avLst/>
          </a:prstGeom>
          <a:solidFill>
            <a:schemeClr val="bg1"/>
          </a:solidFill>
          <a:ln>
            <a:solidFill>
              <a:srgbClr val="969696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3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l="18412" r="20397"/>
          <a:stretch/>
        </p:blipFill>
        <p:spPr>
          <a:xfrm>
            <a:off x="37426" y="191420"/>
            <a:ext cx="559536" cy="5486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702528" y="219149"/>
            <a:ext cx="752088" cy="43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468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b="1" i="0" kern="1200">
          <a:solidFill>
            <a:schemeClr val="tx1">
              <a:lumMod val="50000"/>
              <a:lumOff val="50000"/>
            </a:schemeClr>
          </a:solidFill>
          <a:latin typeface="+mj-lt"/>
          <a:ea typeface="Calibri" charset="0"/>
          <a:cs typeface="Calibri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lang="en-US" sz="2800" kern="1200" smtClean="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2400" kern="1200" smtClean="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2000" kern="1200" smtClean="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1800" kern="1200" smtClean="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18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230188"/>
            <a:ext cx="12192000" cy="509461"/>
          </a:xfrm>
          <a:prstGeom prst="rect">
            <a:avLst/>
          </a:prstGeom>
          <a:solidFill>
            <a:srgbClr val="5858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 smtClean="0">
                <a:latin typeface="+mj-lt"/>
              </a:rPr>
              <a:t>EXERCISE</a:t>
            </a:r>
            <a:endParaRPr lang="en-US" dirty="0">
              <a:latin typeface="+mj-lt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4537" y="919036"/>
            <a:ext cx="11552663" cy="7716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537" y="1825625"/>
            <a:ext cx="1155266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Click to edit Master text styles</a:t>
            </a:r>
          </a:p>
          <a:p>
            <a:pPr lvl="1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Second level</a:t>
            </a:r>
          </a:p>
          <a:p>
            <a:pPr lvl="2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Third level</a:t>
            </a:r>
          </a:p>
          <a:p>
            <a:pPr lvl="3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Fourth level</a:t>
            </a:r>
          </a:p>
          <a:p>
            <a:pPr lvl="4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3926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585858"/>
                </a:solidFill>
              </a:defRPr>
            </a:lvl1pPr>
          </a:lstStyle>
          <a:p>
            <a:fld id="{89D0A70F-A61D-0640-A1E5-B090C0F124B3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4537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585858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44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585858"/>
                </a:solidFill>
              </a:defRPr>
            </a:lvl1pPr>
          </a:lstStyle>
          <a:p>
            <a:fld id="{721E7CEC-74A5-0048-9106-4C537A0603F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entagon 8"/>
          <p:cNvSpPr/>
          <p:nvPr userDrawn="1"/>
        </p:nvSpPr>
        <p:spPr>
          <a:xfrm>
            <a:off x="-1" y="147383"/>
            <a:ext cx="1839951" cy="636715"/>
          </a:xfrm>
          <a:prstGeom prst="homePlate">
            <a:avLst/>
          </a:prstGeom>
          <a:solidFill>
            <a:schemeClr val="bg1"/>
          </a:solidFill>
          <a:ln>
            <a:solidFill>
              <a:srgbClr val="969696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3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l="18412" r="20397"/>
          <a:stretch/>
        </p:blipFill>
        <p:spPr>
          <a:xfrm>
            <a:off x="37426" y="191420"/>
            <a:ext cx="559536" cy="5486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702528" y="219149"/>
            <a:ext cx="752088" cy="43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80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b="1" i="0" kern="1200">
          <a:solidFill>
            <a:schemeClr val="tx1">
              <a:lumMod val="50000"/>
              <a:lumOff val="50000"/>
            </a:schemeClr>
          </a:solidFill>
          <a:latin typeface="+mj-lt"/>
          <a:ea typeface="Calibri" charset="0"/>
          <a:cs typeface="Calibri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lang="en-US" sz="2800" kern="1200" smtClean="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2400" kern="1200" smtClean="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2000" kern="1200" smtClean="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1800" kern="1200" smtClean="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18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3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Quick Camp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en-US" dirty="0" smtClean="0"/>
              <a:t>TDWI Accelerate </a:t>
            </a:r>
            <a:r>
              <a:rPr lang="en-US" dirty="0"/>
              <a:t>-</a:t>
            </a:r>
            <a:r>
              <a:rPr lang="en-US" dirty="0" smtClean="0"/>
              <a:t> October 2017</a:t>
            </a:r>
          </a:p>
          <a:p>
            <a:r>
              <a:rPr lang="en-US" dirty="0" smtClean="0"/>
              <a:t>Paul Boal - @paulboal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584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Get Procedure Costs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10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 Get Procedure Costs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0400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3799468" y="1756438"/>
            <a:ext cx="3657600" cy="4997886"/>
            <a:chOff x="334537" y="1825625"/>
            <a:chExt cx="3657600" cy="4997886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4537" y="1825625"/>
              <a:ext cx="3657600" cy="297712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4537" y="2156072"/>
              <a:ext cx="3657600" cy="2669852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/>
            <a:srcRect b="4745"/>
            <a:stretch/>
          </p:blipFill>
          <p:spPr>
            <a:xfrm>
              <a:off x="334537" y="4825925"/>
              <a:ext cx="3657600" cy="199758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Introducing the Jupyter Notebook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2190" y="1825625"/>
            <a:ext cx="3949878" cy="4351338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 smtClean="0"/>
              <a:t>Jupyter tool bars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200" b="1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b="1" dirty="0" smtClean="0"/>
              <a:t>Cell </a:t>
            </a:r>
            <a:r>
              <a:rPr lang="en-US" sz="3200" dirty="0" smtClean="0"/>
              <a:t>types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Documentation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Code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200" b="1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b="1" dirty="0" smtClean="0"/>
              <a:t>Output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Print statements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Variable contents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Plots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11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204200" y="3421811"/>
            <a:ext cx="3429000" cy="2585323"/>
          </a:xfrm>
          <a:prstGeom prst="rect">
            <a:avLst/>
          </a:prstGeom>
          <a:solidFill>
            <a:srgbClr val="E7CA49"/>
          </a:solidFill>
          <a:ln>
            <a:solidFill>
              <a:srgbClr val="585858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585858"/>
                </a:solidFill>
                <a:latin typeface="+mj-lt"/>
              </a:rPr>
              <a:t>NOTE: </a:t>
            </a:r>
            <a:r>
              <a:rPr lang="en-US" dirty="0" smtClean="0">
                <a:solidFill>
                  <a:srgbClr val="585858"/>
                </a:solidFill>
                <a:latin typeface="+mj-lt"/>
              </a:rPr>
              <a:t>Jupyter saves files with a .</a:t>
            </a:r>
            <a:r>
              <a:rPr lang="en-US" dirty="0" err="1" smtClean="0">
                <a:solidFill>
                  <a:srgbClr val="585858"/>
                </a:solidFill>
                <a:latin typeface="+mj-lt"/>
              </a:rPr>
              <a:t>ipynb</a:t>
            </a:r>
            <a:r>
              <a:rPr lang="en-US" dirty="0" smtClean="0">
                <a:solidFill>
                  <a:srgbClr val="585858"/>
                </a:solidFill>
                <a:latin typeface="+mj-lt"/>
              </a:rPr>
              <a:t> extension.  These are structured JSON and contain all of the notebook contents including documentation, code, and visible results.  The notebook file does not contain a snapshot of the variable contents </a:t>
            </a:r>
            <a:r>
              <a:rPr lang="mr-IN" dirty="0" smtClean="0">
                <a:solidFill>
                  <a:srgbClr val="585858"/>
                </a:solidFill>
                <a:latin typeface="+mj-lt"/>
              </a:rPr>
              <a:t>–</a:t>
            </a:r>
            <a:r>
              <a:rPr lang="en-US" dirty="0" smtClean="0">
                <a:solidFill>
                  <a:srgbClr val="585858"/>
                </a:solidFill>
                <a:latin typeface="+mj-lt"/>
              </a:rPr>
              <a:t> that only exists in the current Python instance.</a:t>
            </a:r>
            <a:endParaRPr lang="en-US" dirty="0">
              <a:solidFill>
                <a:srgbClr val="585858"/>
              </a:solidFill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 Getting procedure costs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18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 Getting procedure costs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450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err="1" smtClean="0"/>
              <a:t>GetPrices</a:t>
            </a:r>
            <a:r>
              <a:rPr lang="en-US" baseline="0" dirty="0" smtClean="0"/>
              <a:t> Module: Parse</a:t>
            </a:r>
            <a:r>
              <a:rPr lang="en-US" dirty="0" smtClean="0"/>
              <a:t> HTML with </a:t>
            </a:r>
            <a:r>
              <a:rPr lang="en-US" dirty="0" err="1" smtClean="0"/>
              <a:t>BeautifulSoup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1.1 Get the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57180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Prices: Thinking in 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1.1 Get the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96256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</a:t>
            </a:r>
            <a:r>
              <a:rPr lang="en-US" baseline="0" dirty="0" smtClean="0"/>
              <a:t> Data: Introducing the </a:t>
            </a:r>
            <a:r>
              <a:rPr lang="en-US" baseline="0" dirty="0" err="1" smtClean="0"/>
              <a:t>DataFrame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1.2 Format the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46096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</a:t>
            </a:r>
            <a:r>
              <a:rPr lang="en-US" baseline="0" dirty="0" smtClean="0"/>
              <a:t> Data Readable: Code to Descriptions Maps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1.2 Format the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1617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Visualizing</a:t>
            </a:r>
            <a:r>
              <a:rPr lang="en-US" baseline="0" dirty="0" smtClean="0"/>
              <a:t> Price Distribution: Histograms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1.3 Quick data profiling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4665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Plotting Libraries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0445622"/>
              </p:ext>
            </p:extLst>
          </p:nvPr>
        </p:nvGraphicFramePr>
        <p:xfrm>
          <a:off x="334963" y="1825625"/>
          <a:ext cx="11552238" cy="4678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20937"/>
                <a:gridCol w="913130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>
                          <a:solidFill>
                            <a:schemeClr val="bg1"/>
                          </a:solidFill>
                          <a:latin typeface="+mj-lt"/>
                        </a:rPr>
                        <a:t>Package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>
                    <a:solidFill>
                      <a:srgbClr val="58585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>
                          <a:solidFill>
                            <a:schemeClr val="bg1"/>
                          </a:solidFill>
                          <a:latin typeface="+mj-lt"/>
                        </a:rPr>
                        <a:t>Uses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>
                    <a:solidFill>
                      <a:srgbClr val="585858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err="1" smtClean="0">
                          <a:latin typeface="+mj-lt"/>
                        </a:rPr>
                        <a:t>matplotlib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+mj-lt"/>
                        </a:rPr>
                        <a:t>Basic plotting capabilities following</a:t>
                      </a:r>
                      <a:r>
                        <a:rPr lang="en-US" sz="2000" baseline="0" dirty="0" smtClean="0">
                          <a:latin typeface="+mj-lt"/>
                        </a:rPr>
                        <a:t> the paradigms from </a:t>
                      </a:r>
                      <a:r>
                        <a:rPr lang="en-US" sz="2000" baseline="0" dirty="0" err="1" smtClean="0">
                          <a:latin typeface="+mj-lt"/>
                        </a:rPr>
                        <a:t>Matlab</a:t>
                      </a:r>
                      <a:r>
                        <a:rPr lang="en-US" sz="2000" baseline="0" dirty="0" smtClean="0">
                          <a:latin typeface="+mj-lt"/>
                        </a:rPr>
                        <a:t> designed for scientific publications.  Not built with web based notebooks in mind first, but interactive charts are available.</a:t>
                      </a:r>
                      <a:endParaRPr lang="en-US" sz="2000" dirty="0">
                        <a:latin typeface="+mj-lt"/>
                      </a:endParaRPr>
                    </a:p>
                  </a:txBody>
                  <a:tcPr marT="9144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+mj-lt"/>
                        </a:rPr>
                        <a:t>pandas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>
                          <a:latin typeface="+mj-lt"/>
                        </a:rPr>
                        <a:t>Data</a:t>
                      </a:r>
                      <a:r>
                        <a:rPr lang="en-US" sz="2000" baseline="0" dirty="0" err="1" smtClean="0">
                          <a:latin typeface="+mj-lt"/>
                        </a:rPr>
                        <a:t>Frames</a:t>
                      </a:r>
                      <a:r>
                        <a:rPr lang="en-US" sz="2000" baseline="0" dirty="0" smtClean="0">
                          <a:latin typeface="+mj-lt"/>
                        </a:rPr>
                        <a:t> have built-in plotting functions that use </a:t>
                      </a:r>
                      <a:r>
                        <a:rPr lang="en-US" sz="2000" baseline="0" dirty="0" err="1" smtClean="0">
                          <a:latin typeface="+mj-lt"/>
                        </a:rPr>
                        <a:t>matplotlib</a:t>
                      </a:r>
                      <a:r>
                        <a:rPr lang="en-US" sz="2000" baseline="0" dirty="0" smtClean="0">
                          <a:latin typeface="+mj-lt"/>
                        </a:rPr>
                        <a:t> under the hood.</a:t>
                      </a:r>
                      <a:endParaRPr lang="en-US" sz="2000" dirty="0">
                        <a:latin typeface="+mj-lt"/>
                      </a:endParaRPr>
                    </a:p>
                  </a:txBody>
                  <a:tcPr marT="9144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err="1" smtClean="0">
                          <a:latin typeface="+mj-lt"/>
                        </a:rPr>
                        <a:t>seaborn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+mj-lt"/>
                        </a:rPr>
                        <a:t>This library makes</a:t>
                      </a:r>
                      <a:r>
                        <a:rPr lang="en-US" sz="2000" baseline="0" dirty="0" smtClean="0">
                          <a:latin typeface="+mj-lt"/>
                        </a:rPr>
                        <a:t> the default </a:t>
                      </a:r>
                      <a:r>
                        <a:rPr lang="en-US" sz="2000" baseline="0" dirty="0" err="1" smtClean="0">
                          <a:latin typeface="+mj-lt"/>
                        </a:rPr>
                        <a:t>matplotlib</a:t>
                      </a:r>
                      <a:r>
                        <a:rPr lang="en-US" sz="2000" baseline="0" dirty="0" smtClean="0">
                          <a:latin typeface="+mj-lt"/>
                        </a:rPr>
                        <a:t> plots prettier and adds many functions to make common plotting activities easier.</a:t>
                      </a:r>
                      <a:endParaRPr lang="en-US" sz="2000" dirty="0">
                        <a:latin typeface="+mj-lt"/>
                      </a:endParaRPr>
                    </a:p>
                  </a:txBody>
                  <a:tcPr marT="9144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err="1" smtClean="0">
                          <a:latin typeface="+mj-lt"/>
                        </a:rPr>
                        <a:t>plotly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>
                          <a:latin typeface="+mj-lt"/>
                        </a:rPr>
                        <a:t>Plot.ly</a:t>
                      </a:r>
                      <a:r>
                        <a:rPr lang="en-US" sz="2000" baseline="0" dirty="0" smtClean="0">
                          <a:latin typeface="+mj-lt"/>
                        </a:rPr>
                        <a:t> is much more than just a plotting library.  It’s a comprehensive web service that gives analysts a way to manage and share data, code, and visualizations.  Basic and public usage is free, but enterprise services are paid.</a:t>
                      </a:r>
                      <a:endParaRPr lang="en-US" sz="2000" dirty="0">
                        <a:latin typeface="+mj-lt"/>
                      </a:endParaRPr>
                    </a:p>
                  </a:txBody>
                  <a:tcPr marT="9144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err="1" smtClean="0">
                          <a:latin typeface="+mj-lt"/>
                        </a:rPr>
                        <a:t>bokeh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+mj-lt"/>
                        </a:rPr>
                        <a:t>An</a:t>
                      </a:r>
                      <a:r>
                        <a:rPr lang="en-US" sz="2000" baseline="0" dirty="0" smtClean="0">
                          <a:latin typeface="+mj-lt"/>
                        </a:rPr>
                        <a:t> Open Source plotting library that makes interactive web graphics easier to create within environments like Jupyter.</a:t>
                      </a:r>
                      <a:endParaRPr lang="en-US" sz="2000" dirty="0">
                        <a:latin typeface="+mj-lt"/>
                      </a:endParaRPr>
                    </a:p>
                  </a:txBody>
                  <a:tcPr marT="91440"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1.3 Quick data profiling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5214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</a:t>
            </a:r>
            <a:r>
              <a:rPr lang="en-US" baseline="0" dirty="0" smtClean="0"/>
              <a:t> Bad Data: Filtering a </a:t>
            </a:r>
            <a:r>
              <a:rPr lang="en-US" baseline="0" dirty="0" err="1" smtClean="0"/>
              <a:t>DataFrame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1.4 Check for bad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10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 smtClean="0"/>
              <a:t>Understand the latest trends in Python as a data science tool</a:t>
            </a:r>
          </a:p>
          <a:p>
            <a:r>
              <a:rPr lang="en-US" dirty="0" smtClean="0"/>
              <a:t>Use Python to load, enrich, and analyze real-world data</a:t>
            </a:r>
          </a:p>
          <a:p>
            <a:r>
              <a:rPr lang="en-US" dirty="0" smtClean="0"/>
              <a:t>Manage data using high-performance data structures</a:t>
            </a:r>
          </a:p>
          <a:p>
            <a:pPr lvl="1"/>
            <a:r>
              <a:rPr lang="en-US" dirty="0" smtClean="0"/>
              <a:t>pandas, </a:t>
            </a:r>
            <a:r>
              <a:rPr lang="en-US" dirty="0" err="1" smtClean="0"/>
              <a:t>numpy</a:t>
            </a:r>
            <a:endParaRPr lang="en-US" dirty="0" smtClean="0"/>
          </a:p>
          <a:p>
            <a:r>
              <a:rPr lang="en-US" dirty="0" smtClean="0"/>
              <a:t>Visualize data and relationships using plots</a:t>
            </a:r>
          </a:p>
          <a:p>
            <a:pPr lvl="1"/>
            <a:r>
              <a:rPr lang="en-US" dirty="0" err="1" smtClean="0"/>
              <a:t>matplotlib</a:t>
            </a:r>
            <a:r>
              <a:rPr lang="en-US" dirty="0" smtClean="0"/>
              <a:t>, pandas, </a:t>
            </a:r>
            <a:r>
              <a:rPr lang="en-US" dirty="0" err="1" smtClean="0"/>
              <a:t>seaborn</a:t>
            </a:r>
            <a:r>
              <a:rPr lang="en-US" dirty="0" smtClean="0"/>
              <a:t>, </a:t>
            </a:r>
            <a:r>
              <a:rPr lang="en-US" dirty="0" err="1" smtClean="0"/>
              <a:t>plotly</a:t>
            </a:r>
            <a:r>
              <a:rPr lang="en-US" dirty="0" smtClean="0"/>
              <a:t>, </a:t>
            </a:r>
            <a:r>
              <a:rPr lang="en-US" dirty="0" err="1" smtClean="0"/>
              <a:t>bokeh</a:t>
            </a:r>
            <a:endParaRPr lang="en-US" dirty="0" smtClean="0"/>
          </a:p>
          <a:p>
            <a:r>
              <a:rPr lang="en-US" dirty="0" smtClean="0"/>
              <a:t>Organize complex code libraries using Python modules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06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Drill Down</a:t>
            </a:r>
            <a:r>
              <a:rPr lang="en-US" baseline="0" dirty="0" smtClean="0"/>
              <a:t>: Histograms by Series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1.5 Break things down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95015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</a:t>
            </a:r>
            <a:r>
              <a:rPr lang="en-US" baseline="0" dirty="0" smtClean="0"/>
              <a:t> Getting more information about these facilities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2. Get Facility Information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82389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of Facility: Natural Language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2.1 Classifying the facilities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0149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Labeling Facility Types: Loops and Conditions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2.2 Label the clusters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31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Looking at Facility Types: Histograms and Bars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2.3 Compare </a:t>
            </a:r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the distributions by label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6333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Get Additional External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3. Bring in external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2804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 Addresses: Google Maps Geocoding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3.1 Geocode addresses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76652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Checkpoint Your Data: Saving and Loading Excel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3.1 Geocode addresses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93927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Local Population: </a:t>
            </a:r>
            <a:r>
              <a:rPr lang="en-US" dirty="0" err="1" smtClean="0"/>
              <a:t>DataFrames</a:t>
            </a:r>
            <a:r>
              <a:rPr lang="en-US" dirty="0" smtClean="0"/>
              <a:t> as Lookups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3.2 Census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18174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Plotting Relationships: Scatterplot / LM 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3.2 Census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4326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3891" y="1142442"/>
            <a:ext cx="9273309" cy="771652"/>
          </a:xfrm>
        </p:spPr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3891" y="2049031"/>
            <a:ext cx="9273309" cy="4379480"/>
          </a:xfrm>
        </p:spPr>
        <p:txBody>
          <a:bodyPr>
            <a:normAutofit/>
          </a:bodyPr>
          <a:lstStyle/>
          <a:p>
            <a:r>
              <a:rPr lang="en-US" dirty="0" smtClean="0"/>
              <a:t>What’s going on with Python?</a:t>
            </a:r>
          </a:p>
          <a:p>
            <a:r>
              <a:rPr lang="en-US" dirty="0" smtClean="0"/>
              <a:t>Python Quick Camp</a:t>
            </a:r>
          </a:p>
          <a:p>
            <a:pPr lvl="1"/>
            <a:r>
              <a:rPr lang="en-US" dirty="0" smtClean="0"/>
              <a:t>Python 101</a:t>
            </a:r>
          </a:p>
          <a:p>
            <a:pPr lvl="1"/>
            <a:r>
              <a:rPr lang="en-US" dirty="0" smtClean="0"/>
              <a:t>Real-world scenario</a:t>
            </a:r>
          </a:p>
          <a:p>
            <a:pPr lvl="1"/>
            <a:r>
              <a:rPr lang="en-US" dirty="0" smtClean="0"/>
              <a:t>Getting data</a:t>
            </a:r>
          </a:p>
          <a:p>
            <a:pPr lvl="1"/>
            <a:r>
              <a:rPr lang="en-US" dirty="0" smtClean="0"/>
              <a:t>Formatting data</a:t>
            </a:r>
            <a:endParaRPr lang="en-US" dirty="0" smtClean="0"/>
          </a:p>
          <a:p>
            <a:pPr lvl="1"/>
            <a:r>
              <a:rPr lang="en-US" dirty="0" smtClean="0"/>
              <a:t>Enriching data</a:t>
            </a:r>
          </a:p>
          <a:p>
            <a:pPr lvl="1"/>
            <a:r>
              <a:rPr lang="en-US" dirty="0" smtClean="0"/>
              <a:t>Data profiling and analysis</a:t>
            </a:r>
          </a:p>
          <a:p>
            <a:pPr lvl="1"/>
            <a:r>
              <a:rPr lang="en-US" dirty="0" smtClean="0"/>
              <a:t>Exercises</a:t>
            </a:r>
            <a:endParaRPr lang="en-US" dirty="0" smtClean="0"/>
          </a:p>
          <a:p>
            <a:r>
              <a:rPr lang="en-US" dirty="0" smtClean="0"/>
              <a:t>Q&amp;A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7699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Review Correlations in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4. Look at correlations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63462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 a Lazy Programmer: Lists, Loops, and Lambda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4.1 Pull in </a:t>
            </a:r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several variables from census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79998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Scatterplot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4.2 Correlation plot with </a:t>
            </a:r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Plotly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3242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Plotly</a:t>
            </a:r>
            <a:r>
              <a:rPr lang="en-US" dirty="0" smtClean="0"/>
              <a:t> Gallery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1064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Else Can I do with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7346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of Topics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</a:p>
          <a:p>
            <a:r>
              <a:rPr lang="en-US" dirty="0" smtClean="0"/>
              <a:t>Loops</a:t>
            </a:r>
          </a:p>
          <a:p>
            <a:r>
              <a:rPr lang="en-US" dirty="0" smtClean="0"/>
              <a:t>Flow control</a:t>
            </a:r>
          </a:p>
          <a:p>
            <a:r>
              <a:rPr lang="en-US" dirty="0" smtClean="0"/>
              <a:t>Functions</a:t>
            </a:r>
          </a:p>
          <a:p>
            <a:r>
              <a:rPr lang="en-US" dirty="0" smtClean="0"/>
              <a:t>Modules</a:t>
            </a:r>
          </a:p>
          <a:p>
            <a:r>
              <a:rPr lang="en-US" dirty="0" smtClean="0"/>
              <a:t>Web requests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</a:p>
          <a:p>
            <a:r>
              <a:rPr lang="en-US" dirty="0" smtClean="0"/>
              <a:t>Dictionaries</a:t>
            </a:r>
          </a:p>
          <a:p>
            <a:r>
              <a:rPr lang="en-US" dirty="0" smtClean="0"/>
              <a:t>Pandas Series</a:t>
            </a:r>
          </a:p>
          <a:p>
            <a:r>
              <a:rPr lang="en-US" dirty="0" smtClean="0"/>
              <a:t>Pandas </a:t>
            </a:r>
            <a:r>
              <a:rPr lang="en-US" dirty="0" err="1" smtClean="0"/>
              <a:t>DataFrames</a:t>
            </a:r>
            <a:endParaRPr lang="en-US" dirty="0" smtClean="0"/>
          </a:p>
          <a:p>
            <a:r>
              <a:rPr lang="en-US" dirty="0" smtClean="0"/>
              <a:t>Plotting</a:t>
            </a:r>
          </a:p>
          <a:p>
            <a:r>
              <a:rPr lang="en-US" dirty="0" smtClean="0"/>
              <a:t>Reading / Writing Excel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624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Universities are Teaching Python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0" y="1825625"/>
            <a:ext cx="2743200" cy="4351338"/>
          </a:xfrm>
        </p:spPr>
        <p:txBody>
          <a:bodyPr>
            <a:normAutofit/>
          </a:bodyPr>
          <a:lstStyle/>
          <a:p>
            <a:r>
              <a:rPr lang="en-US" sz="2000" dirty="0" smtClean="0"/>
              <a:t>Fastest growing Q&amp;A topic, especially in colleges and universities.</a:t>
            </a:r>
          </a:p>
          <a:p>
            <a:r>
              <a:rPr lang="en-US" sz="2000" dirty="0" smtClean="0"/>
              <a:t>Growth driven almost entirely from pandas, </a:t>
            </a:r>
            <a:r>
              <a:rPr lang="en-US" sz="2000" dirty="0" err="1" smtClean="0"/>
              <a:t>numpy</a:t>
            </a:r>
            <a:r>
              <a:rPr lang="en-US" sz="2000" dirty="0" smtClean="0"/>
              <a:t>, </a:t>
            </a:r>
            <a:r>
              <a:rPr lang="en-US" sz="2000" dirty="0" err="1" smtClean="0"/>
              <a:t>matplotlib</a:t>
            </a:r>
            <a:endParaRPr lang="en-US" sz="2000" smtClean="0"/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37" y="1825624"/>
            <a:ext cx="4351339" cy="435133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34537" y="6176963"/>
            <a:ext cx="432982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969696"/>
                </a:solidFill>
              </a:rPr>
              <a:t>https://</a:t>
            </a:r>
            <a:r>
              <a:rPr lang="en-US" sz="1200" dirty="0" err="1">
                <a:solidFill>
                  <a:srgbClr val="969696"/>
                </a:solidFill>
              </a:rPr>
              <a:t>stackoverflow.blog</a:t>
            </a:r>
            <a:r>
              <a:rPr lang="en-US" sz="1200" dirty="0">
                <a:solidFill>
                  <a:srgbClr val="969696"/>
                </a:solidFill>
              </a:rPr>
              <a:t>/2017/09/14/python-growing-quickly/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7397" y="1821872"/>
            <a:ext cx="4355091" cy="435509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What’s going on with Python?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0938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is on the rise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4538" y="2013527"/>
            <a:ext cx="11552662" cy="1103804"/>
          </a:xfrm>
        </p:spPr>
        <p:txBody>
          <a:bodyPr>
            <a:normAutofit/>
          </a:bodyPr>
          <a:lstStyle/>
          <a:p>
            <a:r>
              <a:rPr lang="en-US" sz="2000" dirty="0" smtClean="0"/>
              <a:t>Growing faster than R as a requirement for data science related jobs.</a:t>
            </a:r>
          </a:p>
          <a:p>
            <a:r>
              <a:rPr lang="en-US" sz="2000" dirty="0" smtClean="0"/>
              <a:t>Second only to SQL in technical skills required by a data scientist.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34537" y="6176963"/>
            <a:ext cx="75256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969696"/>
                </a:solidFill>
              </a:rPr>
              <a:t>https://</a:t>
            </a:r>
            <a:r>
              <a:rPr lang="en-US" sz="1200" dirty="0" err="1">
                <a:solidFill>
                  <a:srgbClr val="969696"/>
                </a:solidFill>
              </a:rPr>
              <a:t>www.r-bloggers.com</a:t>
            </a:r>
            <a:r>
              <a:rPr lang="en-US" sz="1200" dirty="0">
                <a:solidFill>
                  <a:srgbClr val="969696"/>
                </a:solidFill>
              </a:rPr>
              <a:t>/data-science-job-report-2017-r-passes-sas-but-python-leaves-them-both-behind/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37" y="3152164"/>
            <a:ext cx="5226396" cy="305963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8754" y="3152163"/>
            <a:ext cx="3315210" cy="306430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What’s going on with Python?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2955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choose Python for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34537" y="6176963"/>
            <a:ext cx="75256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969696"/>
                </a:solidFill>
              </a:rPr>
              <a:t>https://</a:t>
            </a:r>
            <a:r>
              <a:rPr lang="en-US" sz="1200" dirty="0" err="1">
                <a:solidFill>
                  <a:srgbClr val="969696"/>
                </a:solidFill>
              </a:rPr>
              <a:t>www.datacamp.com</a:t>
            </a:r>
            <a:r>
              <a:rPr lang="en-US" sz="1200" dirty="0">
                <a:solidFill>
                  <a:srgbClr val="969696"/>
                </a:solidFill>
              </a:rPr>
              <a:t>/community/tutorials/r-or-python-for-data-analysis#gs.JoPn0p4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What’s going on with Python?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 smtClean="0"/>
              <a:t>A multi-purpose language</a:t>
            </a:r>
          </a:p>
          <a:p>
            <a:r>
              <a:rPr lang="en-US" dirty="0" smtClean="0"/>
              <a:t>Easy to learn syntax</a:t>
            </a:r>
          </a:p>
          <a:p>
            <a:r>
              <a:rPr lang="en-US" dirty="0" smtClean="0"/>
              <a:t>Interactive and reproducible plots</a:t>
            </a:r>
          </a:p>
          <a:p>
            <a:r>
              <a:rPr lang="en-US" dirty="0" smtClean="0"/>
              <a:t>Large and growing data and analytics libraries</a:t>
            </a:r>
          </a:p>
          <a:p>
            <a:r>
              <a:rPr lang="en-US" dirty="0" smtClean="0"/>
              <a:t>Integration with big data platforms (e.g. Spark)</a:t>
            </a:r>
          </a:p>
          <a:p>
            <a:r>
              <a:rPr lang="en-US" dirty="0" smtClean="0"/>
              <a:t>Build complete applications in a single language</a:t>
            </a:r>
          </a:p>
          <a:p>
            <a:r>
              <a:rPr lang="en-US" dirty="0" smtClean="0"/>
              <a:t>Multiple ways to interact with Python: command line, IDE, notebook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813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 </a:t>
            </a:r>
            <a:r>
              <a:rPr lang="en-US" dirty="0" smtClean="0"/>
              <a:t>Jupyter!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b="1" dirty="0" smtClean="0"/>
              <a:t>Comments</a:t>
            </a:r>
            <a:r>
              <a:rPr lang="en-US" sz="2000" dirty="0" smtClean="0"/>
              <a:t> are preceded by </a:t>
            </a:r>
            <a:r>
              <a:rPr lang="en-US" sz="2000" dirty="0" smtClean="0">
                <a:solidFill>
                  <a:srgbClr val="585858"/>
                </a:solidFill>
                <a:latin typeface="Consolas" charset="0"/>
                <a:ea typeface="Consolas" charset="0"/>
                <a:cs typeface="Consolas" charset="0"/>
              </a:rPr>
              <a:t>#</a:t>
            </a:r>
            <a:r>
              <a:rPr lang="en-US" sz="2000" dirty="0" smtClean="0">
                <a:solidFill>
                  <a:srgbClr val="585858"/>
                </a:solidFill>
                <a:ea typeface="Consolas" charset="0"/>
                <a:cs typeface="Consolas" charset="0"/>
              </a:rPr>
              <a:t>.</a:t>
            </a:r>
          </a:p>
          <a:p>
            <a:r>
              <a:rPr lang="en-US" sz="2000" b="1" dirty="0" smtClean="0"/>
              <a:t>Variables</a:t>
            </a:r>
            <a:r>
              <a:rPr lang="en-US" sz="2000" dirty="0" smtClean="0"/>
              <a:t> get assigned values with </a:t>
            </a:r>
            <a:r>
              <a:rPr lang="en-US" sz="2000" dirty="0" smtClean="0">
                <a:solidFill>
                  <a:srgbClr val="585858"/>
                </a:solidFill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sz="2000" dirty="0" smtClean="0">
                <a:solidFill>
                  <a:srgbClr val="585858"/>
                </a:solidFill>
                <a:ea typeface="Consolas" charset="0"/>
                <a:cs typeface="Consolas" charset="0"/>
              </a:rPr>
              <a:t>.</a:t>
            </a:r>
          </a:p>
          <a:p>
            <a:r>
              <a:rPr lang="en-US" sz="2000" b="1" dirty="0" smtClean="0"/>
              <a:t>Code blocks </a:t>
            </a:r>
            <a:r>
              <a:rPr lang="en-US" sz="2000" dirty="0" smtClean="0"/>
              <a:t>require consistent indenting.</a:t>
            </a:r>
          </a:p>
          <a:p>
            <a:r>
              <a:rPr lang="en-US" sz="2000" b="1" dirty="0" smtClean="0"/>
              <a:t>Function calls </a:t>
            </a:r>
            <a:r>
              <a:rPr lang="en-US" sz="2000" dirty="0" smtClean="0"/>
              <a:t>use </a:t>
            </a:r>
            <a:r>
              <a:rPr lang="en-US" sz="2000" dirty="0" smtClean="0">
                <a:solidFill>
                  <a:srgbClr val="585858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sz="2000" dirty="0" smtClean="0"/>
              <a:t> to pass parameter values.</a:t>
            </a:r>
          </a:p>
          <a:p>
            <a:r>
              <a:rPr lang="en-US" sz="2000" dirty="0" smtClean="0"/>
              <a:t>Jupyter organizes commands into cells that can hold code or documentation, and have results.</a:t>
            </a:r>
            <a:endParaRPr lang="en-US" sz="2000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6172200" y="4359564"/>
            <a:ext cx="5715000" cy="1817399"/>
          </a:xfrm>
        </p:spPr>
        <p:txBody>
          <a:bodyPr>
            <a:normAutofit lnSpcReduction="10000"/>
          </a:bodyPr>
          <a:lstStyle/>
          <a:p>
            <a:r>
              <a:rPr lang="en-US" sz="2000" dirty="0" smtClean="0"/>
              <a:t>Jupyter is an interactive web-based programming notebook that shows commands and results in-line.</a:t>
            </a:r>
          </a:p>
          <a:p>
            <a:r>
              <a:rPr lang="en-US" sz="2000" dirty="0" smtClean="0"/>
              <a:t>Jupyter launches separate Python interpreters for each running notebook.</a:t>
            </a:r>
          </a:p>
          <a:p>
            <a:r>
              <a:rPr lang="en-US" sz="2000" dirty="0" smtClean="0"/>
              <a:t>Notebooks are independent and do not share variables or data back-and-forth.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37" y="4121366"/>
            <a:ext cx="5685263" cy="14489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205" y="919036"/>
            <a:ext cx="5862995" cy="3306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9198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#1 </a:t>
            </a:r>
            <a:r>
              <a:rPr lang="mr-IN" dirty="0" smtClean="0"/>
              <a:t>–</a:t>
            </a:r>
            <a:r>
              <a:rPr lang="en-US" dirty="0" smtClean="0"/>
              <a:t> First Notebook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new Python Notebook in Jupyter</a:t>
            </a:r>
          </a:p>
          <a:p>
            <a:endParaRPr lang="en-US" dirty="0" smtClean="0"/>
          </a:p>
          <a:p>
            <a:r>
              <a:rPr lang="en-US" dirty="0" smtClean="0"/>
              <a:t>Write your hello world program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Run the current cell with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Shift-Enter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8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7663" y="1473201"/>
            <a:ext cx="2298700" cy="2438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r="42538" b="34370"/>
          <a:stretch/>
        </p:blipFill>
        <p:spPr>
          <a:xfrm>
            <a:off x="630382" y="3299027"/>
            <a:ext cx="5049982" cy="51559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r="42538"/>
          <a:stretch/>
        </p:blipFill>
        <p:spPr>
          <a:xfrm>
            <a:off x="630382" y="4883064"/>
            <a:ext cx="5049982" cy="78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319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334538" y="1825625"/>
            <a:ext cx="5409038" cy="4351338"/>
          </a:xfrm>
        </p:spPr>
        <p:txBody>
          <a:bodyPr anchor="t"/>
          <a:lstStyle/>
          <a:p>
            <a:pPr marL="0" indent="0">
              <a:buNone/>
            </a:pPr>
            <a:r>
              <a:rPr lang="en-US" b="1" dirty="0" smtClean="0"/>
              <a:t>Business Scenario:</a:t>
            </a:r>
          </a:p>
          <a:p>
            <a:r>
              <a:rPr lang="en-US" dirty="0" smtClean="0"/>
              <a:t>Healthcare costs vary dramatically from one facility to the next, even in the same community.</a:t>
            </a:r>
          </a:p>
          <a:p>
            <a:r>
              <a:rPr lang="en-US" dirty="0" smtClean="0"/>
              <a:t>Are there any geographic features that might be tied to those cost patterns?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37330" cy="4351338"/>
          </a:xfrm>
        </p:spPr>
        <p:txBody>
          <a:bodyPr anchor="t"/>
          <a:lstStyle/>
          <a:p>
            <a:pPr marL="0" indent="0">
              <a:buNone/>
            </a:pPr>
            <a:r>
              <a:rPr lang="en-US" b="1" dirty="0" smtClean="0"/>
              <a:t>Steps: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Getting procedure costs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Get facility information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Get additional external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Review correlations in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814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893</Words>
  <Application>Microsoft Macintosh PowerPoint</Application>
  <PresentationFormat>Widescreen</PresentationFormat>
  <Paragraphs>186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Calibri</vt:lpstr>
      <vt:lpstr>Calibri Light</vt:lpstr>
      <vt:lpstr>Consolas</vt:lpstr>
      <vt:lpstr>Mangal</vt:lpstr>
      <vt:lpstr>Arial</vt:lpstr>
      <vt:lpstr>Office Theme</vt:lpstr>
      <vt:lpstr>1_Office Theme</vt:lpstr>
      <vt:lpstr>Python Quick Camp</vt:lpstr>
      <vt:lpstr>Purpose</vt:lpstr>
      <vt:lpstr>Agenda</vt:lpstr>
      <vt:lpstr>Universities are Teaching Python</vt:lpstr>
      <vt:lpstr>Python is on the rise</vt:lpstr>
      <vt:lpstr>Why choose Python for Data Science?</vt:lpstr>
      <vt:lpstr>Hello Jupyter!</vt:lpstr>
      <vt:lpstr>#1 – First Notebook</vt:lpstr>
      <vt:lpstr>Introduction</vt:lpstr>
      <vt:lpstr>1. Get Procedure Costs</vt:lpstr>
      <vt:lpstr>Introducing the Jupyter Notebook</vt:lpstr>
      <vt:lpstr>Using Modules</vt:lpstr>
      <vt:lpstr>GetPrices Module: Parse HTML with BeautifulSoup</vt:lpstr>
      <vt:lpstr>Getting Prices: Thinking in Objects</vt:lpstr>
      <vt:lpstr>Processing Data: Introducing the DataFrame</vt:lpstr>
      <vt:lpstr>Making Data Readable: Code to Descriptions Maps</vt:lpstr>
      <vt:lpstr>Visualizing Price Distribution: Histograms</vt:lpstr>
      <vt:lpstr>Plotting Libraries</vt:lpstr>
      <vt:lpstr>Cleaning Bad Data: Filtering a DataFrame</vt:lpstr>
      <vt:lpstr>Drill Down: Histograms by Series</vt:lpstr>
      <vt:lpstr>2. Getting more information about these facilities</vt:lpstr>
      <vt:lpstr>Type of Facility: Natural Language Processing</vt:lpstr>
      <vt:lpstr>Labeling Facility Types: Loops and Conditions</vt:lpstr>
      <vt:lpstr>Looking at Facility Types: Histograms and Bars</vt:lpstr>
      <vt:lpstr>3. Get Additional External Data</vt:lpstr>
      <vt:lpstr>Clean Addresses: Google Maps Geocoding</vt:lpstr>
      <vt:lpstr>Checkpoint Your Data: Saving and Loading Excel</vt:lpstr>
      <vt:lpstr>Get Local Population: DataFrames as Lookups</vt:lpstr>
      <vt:lpstr>Plotting Relationships: Scatterplot / LM Plot</vt:lpstr>
      <vt:lpstr>4. Review Correlations in Data</vt:lpstr>
      <vt:lpstr>Be a Lazy Programmer: Lists, Loops, and Lambda</vt:lpstr>
      <vt:lpstr>Scatterplot Matrix</vt:lpstr>
      <vt:lpstr>Plotly Gallery</vt:lpstr>
      <vt:lpstr>What Else Can I do with Python?</vt:lpstr>
      <vt:lpstr>Review of Topics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Boal</dc:creator>
  <cp:lastModifiedBy>Paul Boal</cp:lastModifiedBy>
  <cp:revision>31</cp:revision>
  <dcterms:created xsi:type="dcterms:W3CDTF">2017-10-01T18:54:04Z</dcterms:created>
  <dcterms:modified xsi:type="dcterms:W3CDTF">2017-10-02T04:35:55Z</dcterms:modified>
</cp:coreProperties>
</file>

<file path=docProps/thumbnail.jpeg>
</file>